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7" r:id="rId13"/>
    <p:sldId id="266" r:id="rId14"/>
  </p:sldIdLst>
  <p:sldSz cx="18288000" cy="10287000"/>
  <p:notesSz cx="6858000" cy="9144000"/>
  <p:embeddedFontLst>
    <p:embeddedFont>
      <p:font typeface="Apricots" panose="020B0604020202020204" charset="0"/>
      <p:regular r:id="rId15"/>
    </p:embeddedFont>
    <p:embeddedFont>
      <p:font typeface="Aptos Bold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Arimo Italics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Montserrat" panose="00000500000000000000" pitchFamily="2" charset="0"/>
      <p:regular r:id="rId20"/>
    </p:embeddedFont>
    <p:embeddedFont>
      <p:font typeface="Montserrat Italic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0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sv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019104" y="841869"/>
            <a:ext cx="8249793" cy="2755334"/>
            <a:chOff x="0" y="0"/>
            <a:chExt cx="10999724" cy="3673778"/>
          </a:xfrm>
        </p:grpSpPr>
        <p:sp>
          <p:nvSpPr>
            <p:cNvPr id="3" name="Freeform 3" descr="A blue and red text on a black background  AI-generated content may be incorrect."/>
            <p:cNvSpPr/>
            <p:nvPr/>
          </p:nvSpPr>
          <p:spPr>
            <a:xfrm>
              <a:off x="0" y="0"/>
              <a:ext cx="10999724" cy="3673729"/>
            </a:xfrm>
            <a:custGeom>
              <a:avLst/>
              <a:gdLst/>
              <a:ahLst/>
              <a:cxnLst/>
              <a:rect l="l" t="t" r="r" b="b"/>
              <a:pathLst>
                <a:path w="10999724" h="3673729">
                  <a:moveTo>
                    <a:pt x="0" y="0"/>
                  </a:moveTo>
                  <a:lnTo>
                    <a:pt x="10999724" y="0"/>
                  </a:lnTo>
                  <a:lnTo>
                    <a:pt x="10999724" y="3673729"/>
                  </a:lnTo>
                  <a:lnTo>
                    <a:pt x="0" y="367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840116" y="7101307"/>
            <a:ext cx="5097044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Submitted To: Dr Amit Chauhan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Assistant Professor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SCSET, Bennett University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2325" y="7101307"/>
            <a:ext cx="390072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Presented By: Keshav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E23CSEU1538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66824" y="4257675"/>
            <a:ext cx="7554351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Deep Learning Based Adaptive Image Anonymization System</a:t>
            </a:r>
          </a:p>
        </p:txBody>
      </p:sp>
      <p:sp>
        <p:nvSpPr>
          <p:cNvPr id="7" name="Freeform 7"/>
          <p:cNvSpPr/>
          <p:nvPr/>
        </p:nvSpPr>
        <p:spPr>
          <a:xfrm>
            <a:off x="-2058563" y="2816083"/>
            <a:ext cx="4355880" cy="4355880"/>
          </a:xfrm>
          <a:custGeom>
            <a:avLst/>
            <a:gdLst/>
            <a:ahLst/>
            <a:cxnLst/>
            <a:rect l="l" t="t" r="r" b="b"/>
            <a:pathLst>
              <a:path w="4355880" h="4355880">
                <a:moveTo>
                  <a:pt x="0" y="0"/>
                </a:moveTo>
                <a:lnTo>
                  <a:pt x="4355880" y="0"/>
                </a:lnTo>
                <a:lnTo>
                  <a:pt x="4355880" y="4355880"/>
                </a:lnTo>
                <a:lnTo>
                  <a:pt x="0" y="435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89243" y="7310857"/>
            <a:ext cx="3309513" cy="3309513"/>
          </a:xfrm>
          <a:custGeom>
            <a:avLst/>
            <a:gdLst/>
            <a:ahLst/>
            <a:cxnLst/>
            <a:rect l="l" t="t" r="r" b="b"/>
            <a:pathLst>
              <a:path w="3309513" h="3309513">
                <a:moveTo>
                  <a:pt x="0" y="0"/>
                </a:moveTo>
                <a:lnTo>
                  <a:pt x="3309514" y="0"/>
                </a:lnTo>
                <a:lnTo>
                  <a:pt x="3309514" y="3309513"/>
                </a:lnTo>
                <a:lnTo>
                  <a:pt x="0" y="330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33120" y="2453464"/>
            <a:ext cx="4160333" cy="4160333"/>
          </a:xfrm>
          <a:custGeom>
            <a:avLst/>
            <a:gdLst/>
            <a:ahLst/>
            <a:cxnLst/>
            <a:rect l="l" t="t" r="r" b="b"/>
            <a:pathLst>
              <a:path w="4160333" h="4160333">
                <a:moveTo>
                  <a:pt x="0" y="0"/>
                </a:moveTo>
                <a:lnTo>
                  <a:pt x="4160333" y="0"/>
                </a:lnTo>
                <a:lnTo>
                  <a:pt x="4160333" y="4160334"/>
                </a:lnTo>
                <a:lnTo>
                  <a:pt x="0" y="4160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1184" y="956410"/>
            <a:ext cx="5728016" cy="1027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1"/>
              </a:lnSpc>
              <a:spcBef>
                <a:spcPct val="0"/>
              </a:spcBef>
            </a:pPr>
            <a:r>
              <a:rPr lang="en-US" sz="6051" spc="12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CONCLUSION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4" name="Freeform 4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410154" y="2429660"/>
            <a:ext cx="11005840" cy="429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5140" lvl="1" indent="-372570" algn="l">
              <a:lnSpc>
                <a:spcPts val="6902"/>
              </a:lnSpc>
              <a:buFont typeface="Arial"/>
              <a:buChar char="•"/>
            </a:pPr>
            <a:r>
              <a:rPr lang="en-US" sz="3451" spc="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BUILT AN AI-BASED ADAPTIVE IMAGE ANONYMIZER</a:t>
            </a:r>
          </a:p>
          <a:p>
            <a:pPr marL="745140" lvl="1" indent="-372570" algn="l">
              <a:lnSpc>
                <a:spcPts val="6902"/>
              </a:lnSpc>
              <a:buFont typeface="Arial"/>
              <a:buChar char="•"/>
            </a:pPr>
            <a:r>
              <a:rPr lang="en-US" sz="3451" spc="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DETECTS FACES, TEXT &amp; PII AUTOMATICALLY</a:t>
            </a:r>
          </a:p>
          <a:p>
            <a:pPr marL="745140" lvl="1" indent="-372570" algn="l">
              <a:lnSpc>
                <a:spcPts val="6902"/>
              </a:lnSpc>
              <a:buFont typeface="Arial"/>
              <a:buChar char="•"/>
            </a:pPr>
            <a:r>
              <a:rPr lang="en-US" sz="3451" spc="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EFFICIENTNET-B0 SELECTS BLUR / PIXEL / BLACK</a:t>
            </a:r>
          </a:p>
          <a:p>
            <a:pPr marL="745140" lvl="1" indent="-372570" algn="l">
              <a:lnSpc>
                <a:spcPts val="6902"/>
              </a:lnSpc>
              <a:buFont typeface="Arial"/>
              <a:buChar char="•"/>
            </a:pPr>
            <a:r>
              <a:rPr lang="en-US" sz="3451" spc="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WORKS ACROSS MULTIPLE DOCUMENT DATASETS</a:t>
            </a:r>
          </a:p>
          <a:p>
            <a:pPr marL="745140" lvl="1" indent="-372570" algn="l">
              <a:lnSpc>
                <a:spcPts val="6902"/>
              </a:lnSpc>
              <a:buFont typeface="Arial"/>
              <a:buChar char="•"/>
            </a:pPr>
            <a:r>
              <a:rPr lang="en-US" sz="3451" spc="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PROVIDES FAST AND CONSISTENT PRIVACY MASKING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2586527" y="6986562"/>
            <a:ext cx="4091579" cy="4114800"/>
          </a:xfrm>
          <a:custGeom>
            <a:avLst/>
            <a:gdLst/>
            <a:ahLst/>
            <a:cxnLst/>
            <a:rect l="l" t="t" r="r" b="b"/>
            <a:pathLst>
              <a:path w="4091579" h="4114800">
                <a:moveTo>
                  <a:pt x="0" y="0"/>
                </a:moveTo>
                <a:lnTo>
                  <a:pt x="4091579" y="0"/>
                </a:lnTo>
                <a:lnTo>
                  <a:pt x="4091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02376" y="7155310"/>
            <a:ext cx="7315200" cy="3777303"/>
          </a:xfrm>
          <a:custGeom>
            <a:avLst/>
            <a:gdLst/>
            <a:ahLst/>
            <a:cxnLst/>
            <a:rect l="l" t="t" r="r" b="b"/>
            <a:pathLst>
              <a:path w="7315200" h="3777303">
                <a:moveTo>
                  <a:pt x="0" y="0"/>
                </a:moveTo>
                <a:lnTo>
                  <a:pt x="7315200" y="0"/>
                </a:lnTo>
                <a:lnTo>
                  <a:pt x="7315200" y="3777304"/>
                </a:lnTo>
                <a:lnTo>
                  <a:pt x="0" y="3777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981626" y="-1847065"/>
            <a:ext cx="4020652" cy="4114800"/>
          </a:xfrm>
          <a:custGeom>
            <a:avLst/>
            <a:gdLst/>
            <a:ahLst/>
            <a:cxnLst/>
            <a:rect l="l" t="t" r="r" b="b"/>
            <a:pathLst>
              <a:path w="4020652" h="4114800">
                <a:moveTo>
                  <a:pt x="0" y="0"/>
                </a:moveTo>
                <a:lnTo>
                  <a:pt x="4020652" y="0"/>
                </a:lnTo>
                <a:lnTo>
                  <a:pt x="4020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62109" y="-1701101"/>
            <a:ext cx="3381617" cy="4114800"/>
          </a:xfrm>
          <a:custGeom>
            <a:avLst/>
            <a:gdLst/>
            <a:ahLst/>
            <a:cxnLst/>
            <a:rect l="l" t="t" r="r" b="b"/>
            <a:pathLst>
              <a:path w="3381617" h="4114800">
                <a:moveTo>
                  <a:pt x="0" y="0"/>
                </a:moveTo>
                <a:lnTo>
                  <a:pt x="3381618" y="0"/>
                </a:lnTo>
                <a:lnTo>
                  <a:pt x="338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836243" y="8196231"/>
            <a:ext cx="6047465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i="1" spc="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“PRIVACY ISN’T OPTIONAL IN AI — IT’S THE CORE OF ETHICAL INTELLIGENCE.”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74582" y="7155310"/>
            <a:ext cx="2738630" cy="3591872"/>
          </a:xfrm>
          <a:custGeom>
            <a:avLst/>
            <a:gdLst/>
            <a:ahLst/>
            <a:cxnLst/>
            <a:rect l="l" t="t" r="r" b="b"/>
            <a:pathLst>
              <a:path w="2738630" h="3591872">
                <a:moveTo>
                  <a:pt x="0" y="0"/>
                </a:moveTo>
                <a:lnTo>
                  <a:pt x="2738629" y="0"/>
                </a:lnTo>
                <a:lnTo>
                  <a:pt x="2738629" y="3591872"/>
                </a:lnTo>
                <a:lnTo>
                  <a:pt x="0" y="3591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856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912"/>
                </a:lnSpc>
              </a:pPr>
              <a:r>
                <a:rPr lang="en-US" sz="64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References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6" name="Freeform 6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60296" y="7046731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9222" y="2951322"/>
            <a:ext cx="15649556" cy="453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3000" spc="24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[1] Q. Sun et al., “Natural and Effective Obfuscation by Head Inpainting,” CVPR, 2018.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3000" spc="24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[2] C. Clausner et al., “ICDAR2019 Robust Reading Challenge,” ICDAR, 2019.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3000" spc="24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[3] S. Montazzolli and C. Jung, “LP Detection using Deep CNN,” IEEE Trans. ITS, 2020.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3000" spc="24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[4] M. Tan and Q. Le, “EfficientNet: Rethinking Model Scaling,” ICML, 2019.</a:t>
            </a:r>
          </a:p>
          <a:p>
            <a:pPr algn="l">
              <a:lnSpc>
                <a:spcPts val="4530"/>
              </a:lnSpc>
              <a:spcBef>
                <a:spcPct val="0"/>
              </a:spcBef>
            </a:pPr>
            <a:r>
              <a:rPr lang="en-US" sz="3000" spc="24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[5] R. Shokri et al., “Membership Inference Attacks Against ML Models,” IEEE S&amp;P, 2017.</a:t>
            </a:r>
          </a:p>
        </p:txBody>
      </p:sp>
      <p:grpSp>
        <p:nvGrpSpPr>
          <p:cNvPr id="9" name="Group 9"/>
          <p:cNvGrpSpPr/>
          <p:nvPr/>
        </p:nvGrpSpPr>
        <p:grpSpPr>
          <a:xfrm rot="-2483829">
            <a:off x="13285763" y="9050551"/>
            <a:ext cx="6740577" cy="931653"/>
            <a:chOff x="0" y="0"/>
            <a:chExt cx="1470167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743"/>
              <a:ext cx="1470167" cy="201713"/>
            </a:xfrm>
            <a:custGeom>
              <a:avLst/>
              <a:gdLst/>
              <a:ahLst/>
              <a:cxnLst/>
              <a:rect l="l" t="t" r="r" b="b"/>
              <a:pathLst>
                <a:path w="1470167" h="201713">
                  <a:moveTo>
                    <a:pt x="740631" y="38627"/>
                  </a:moveTo>
                  <a:cubicBezTo>
                    <a:pt x="987508" y="5607"/>
                    <a:pt x="1228838" y="-27413"/>
                    <a:pt x="1470167" y="36087"/>
                  </a:cubicBezTo>
                  <a:lnTo>
                    <a:pt x="1470167" y="156737"/>
                  </a:lnTo>
                  <a:cubicBezTo>
                    <a:pt x="1220516" y="95777"/>
                    <a:pt x="970865" y="130067"/>
                    <a:pt x="729536" y="163087"/>
                  </a:cubicBezTo>
                  <a:cubicBezTo>
                    <a:pt x="482659" y="196107"/>
                    <a:pt x="241329" y="229127"/>
                    <a:pt x="0" y="165627"/>
                  </a:cubicBezTo>
                  <a:lnTo>
                    <a:pt x="0" y="44977"/>
                  </a:lnTo>
                  <a:cubicBezTo>
                    <a:pt x="249651" y="105937"/>
                    <a:pt x="499302" y="71647"/>
                    <a:pt x="740631" y="38627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2700"/>
              <a:ext cx="1470167" cy="13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FB659A-4BC7-D85B-8E47-6B287EBC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/>
          <a:stretch>
            <a:fillRect/>
          </a:stretch>
        </p:blipFill>
        <p:spPr>
          <a:xfrm>
            <a:off x="1905000" y="0"/>
            <a:ext cx="14523097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FEA06078-DD24-58BF-12E5-F39B7BAFF1DC}"/>
              </a:ext>
            </a:extLst>
          </p:cNvPr>
          <p:cNvGrpSpPr/>
          <p:nvPr/>
        </p:nvGrpSpPr>
        <p:grpSpPr>
          <a:xfrm>
            <a:off x="598430" y="411678"/>
            <a:ext cx="17091140" cy="9463643"/>
            <a:chOff x="0" y="0"/>
            <a:chExt cx="4501370" cy="2456253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6D14A9AB-8D2E-2EE3-2508-2363BE51D6D8}"/>
                </a:ext>
              </a:extLst>
            </p:cNvPr>
            <p:cNvSpPr/>
            <p:nvPr/>
          </p:nvSpPr>
          <p:spPr>
            <a:xfrm>
              <a:off x="0" y="0"/>
              <a:ext cx="4501370" cy="2456253"/>
            </a:xfrm>
            <a:custGeom>
              <a:avLst/>
              <a:gdLst/>
              <a:ahLst/>
              <a:cxnLst/>
              <a:rect l="l" t="t" r="r" b="b"/>
              <a:pathLst>
                <a:path w="4501370" h="2456253">
                  <a:moveTo>
                    <a:pt x="45298" y="0"/>
                  </a:moveTo>
                  <a:lnTo>
                    <a:pt x="4456072" y="0"/>
                  </a:lnTo>
                  <a:cubicBezTo>
                    <a:pt x="4468086" y="0"/>
                    <a:pt x="4479608" y="4772"/>
                    <a:pt x="4488103" y="13267"/>
                  </a:cubicBezTo>
                  <a:cubicBezTo>
                    <a:pt x="4496598" y="21762"/>
                    <a:pt x="4501370" y="33284"/>
                    <a:pt x="4501370" y="45298"/>
                  </a:cubicBezTo>
                  <a:lnTo>
                    <a:pt x="4501370" y="2410955"/>
                  </a:lnTo>
                  <a:cubicBezTo>
                    <a:pt x="4501370" y="2422969"/>
                    <a:pt x="4496598" y="2434491"/>
                    <a:pt x="4488103" y="2442986"/>
                  </a:cubicBezTo>
                  <a:cubicBezTo>
                    <a:pt x="4479608" y="2451481"/>
                    <a:pt x="4468086" y="2456253"/>
                    <a:pt x="4456072" y="2456253"/>
                  </a:cubicBezTo>
                  <a:lnTo>
                    <a:pt x="45298" y="2456253"/>
                  </a:lnTo>
                  <a:cubicBezTo>
                    <a:pt x="33284" y="2456253"/>
                    <a:pt x="21762" y="2451481"/>
                    <a:pt x="13267" y="2442986"/>
                  </a:cubicBezTo>
                  <a:cubicBezTo>
                    <a:pt x="4772" y="2434491"/>
                    <a:pt x="0" y="2422969"/>
                    <a:pt x="0" y="2410955"/>
                  </a:cubicBezTo>
                  <a:lnTo>
                    <a:pt x="0" y="45298"/>
                  </a:lnTo>
                  <a:cubicBezTo>
                    <a:pt x="0" y="33284"/>
                    <a:pt x="4772" y="21762"/>
                    <a:pt x="13267" y="13267"/>
                  </a:cubicBezTo>
                  <a:cubicBezTo>
                    <a:pt x="21762" y="4772"/>
                    <a:pt x="33284" y="0"/>
                    <a:pt x="4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D05740CB-E28A-2ACF-03C3-ED1FCBC6C116}"/>
                </a:ext>
              </a:extLst>
            </p:cNvPr>
            <p:cNvSpPr txBox="1"/>
            <p:nvPr/>
          </p:nvSpPr>
          <p:spPr>
            <a:xfrm>
              <a:off x="0" y="-38100"/>
              <a:ext cx="4501370" cy="249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42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50431">
            <a:off x="-1936313" y="-1737598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8430" y="480457"/>
            <a:ext cx="17091140" cy="9326086"/>
            <a:chOff x="0" y="0"/>
            <a:chExt cx="4501370" cy="2456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1370" cy="2456253"/>
            </a:xfrm>
            <a:custGeom>
              <a:avLst/>
              <a:gdLst/>
              <a:ahLst/>
              <a:cxnLst/>
              <a:rect l="l" t="t" r="r" b="b"/>
              <a:pathLst>
                <a:path w="4501370" h="2456253">
                  <a:moveTo>
                    <a:pt x="45298" y="0"/>
                  </a:moveTo>
                  <a:lnTo>
                    <a:pt x="4456072" y="0"/>
                  </a:lnTo>
                  <a:cubicBezTo>
                    <a:pt x="4468086" y="0"/>
                    <a:pt x="4479608" y="4772"/>
                    <a:pt x="4488103" y="13267"/>
                  </a:cubicBezTo>
                  <a:cubicBezTo>
                    <a:pt x="4496598" y="21762"/>
                    <a:pt x="4501370" y="33284"/>
                    <a:pt x="4501370" y="45298"/>
                  </a:cubicBezTo>
                  <a:lnTo>
                    <a:pt x="4501370" y="2410955"/>
                  </a:lnTo>
                  <a:cubicBezTo>
                    <a:pt x="4501370" y="2422969"/>
                    <a:pt x="4496598" y="2434491"/>
                    <a:pt x="4488103" y="2442986"/>
                  </a:cubicBezTo>
                  <a:cubicBezTo>
                    <a:pt x="4479608" y="2451481"/>
                    <a:pt x="4468086" y="2456253"/>
                    <a:pt x="4456072" y="2456253"/>
                  </a:cubicBezTo>
                  <a:lnTo>
                    <a:pt x="45298" y="2456253"/>
                  </a:lnTo>
                  <a:cubicBezTo>
                    <a:pt x="33284" y="2456253"/>
                    <a:pt x="21762" y="2451481"/>
                    <a:pt x="13267" y="2442986"/>
                  </a:cubicBezTo>
                  <a:cubicBezTo>
                    <a:pt x="4772" y="2434491"/>
                    <a:pt x="0" y="2422969"/>
                    <a:pt x="0" y="2410955"/>
                  </a:cubicBezTo>
                  <a:lnTo>
                    <a:pt x="0" y="45298"/>
                  </a:lnTo>
                  <a:cubicBezTo>
                    <a:pt x="0" y="33284"/>
                    <a:pt x="4772" y="21762"/>
                    <a:pt x="13267" y="13267"/>
                  </a:cubicBezTo>
                  <a:cubicBezTo>
                    <a:pt x="21762" y="4772"/>
                    <a:pt x="33284" y="0"/>
                    <a:pt x="4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1370" cy="249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81737" y="6129493"/>
            <a:ext cx="2214366" cy="1904355"/>
          </a:xfrm>
          <a:custGeom>
            <a:avLst/>
            <a:gdLst/>
            <a:ahLst/>
            <a:cxnLst/>
            <a:rect l="l" t="t" r="r" b="b"/>
            <a:pathLst>
              <a:path w="2214366" h="1904355">
                <a:moveTo>
                  <a:pt x="0" y="0"/>
                </a:moveTo>
                <a:lnTo>
                  <a:pt x="2214366" y="0"/>
                </a:lnTo>
                <a:lnTo>
                  <a:pt x="2214366" y="1904355"/>
                </a:lnTo>
                <a:lnTo>
                  <a:pt x="0" y="1904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88920" y="2377202"/>
            <a:ext cx="8110160" cy="5532596"/>
          </a:xfrm>
          <a:custGeom>
            <a:avLst/>
            <a:gdLst/>
            <a:ahLst/>
            <a:cxnLst/>
            <a:rect l="l" t="t" r="r" b="b"/>
            <a:pathLst>
              <a:path w="8110160" h="5532596">
                <a:moveTo>
                  <a:pt x="0" y="0"/>
                </a:moveTo>
                <a:lnTo>
                  <a:pt x="8110160" y="0"/>
                </a:lnTo>
                <a:lnTo>
                  <a:pt x="8110160" y="5532596"/>
                </a:lnTo>
                <a:lnTo>
                  <a:pt x="0" y="553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24414">
            <a:off x="12877002" y="1769408"/>
            <a:ext cx="956020" cy="1007662"/>
          </a:xfrm>
          <a:custGeom>
            <a:avLst/>
            <a:gdLst/>
            <a:ahLst/>
            <a:cxnLst/>
            <a:rect l="l" t="t" r="r" b="b"/>
            <a:pathLst>
              <a:path w="956020" h="1007662">
                <a:moveTo>
                  <a:pt x="0" y="0"/>
                </a:moveTo>
                <a:lnTo>
                  <a:pt x="956020" y="0"/>
                </a:lnTo>
                <a:lnTo>
                  <a:pt x="956020" y="1007662"/>
                </a:lnTo>
                <a:lnTo>
                  <a:pt x="0" y="1007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44681" y="7390345"/>
            <a:ext cx="524774" cy="643503"/>
          </a:xfrm>
          <a:custGeom>
            <a:avLst/>
            <a:gdLst/>
            <a:ahLst/>
            <a:cxnLst/>
            <a:rect l="l" t="t" r="r" b="b"/>
            <a:pathLst>
              <a:path w="524774" h="643503">
                <a:moveTo>
                  <a:pt x="0" y="0"/>
                </a:moveTo>
                <a:lnTo>
                  <a:pt x="524774" y="0"/>
                </a:lnTo>
                <a:lnTo>
                  <a:pt x="524774" y="643503"/>
                </a:lnTo>
                <a:lnTo>
                  <a:pt x="0" y="643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69706" y="7081671"/>
            <a:ext cx="4090410" cy="1242822"/>
          </a:xfrm>
          <a:custGeom>
            <a:avLst/>
            <a:gdLst/>
            <a:ahLst/>
            <a:cxnLst/>
            <a:rect l="l" t="t" r="r" b="b"/>
            <a:pathLst>
              <a:path w="4090410" h="1242822">
                <a:moveTo>
                  <a:pt x="0" y="0"/>
                </a:moveTo>
                <a:lnTo>
                  <a:pt x="4090410" y="0"/>
                </a:lnTo>
                <a:lnTo>
                  <a:pt x="4090410" y="1242822"/>
                </a:lnTo>
                <a:lnTo>
                  <a:pt x="0" y="1242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79027" y="8251325"/>
            <a:ext cx="1529946" cy="1555218"/>
          </a:xfrm>
          <a:custGeom>
            <a:avLst/>
            <a:gdLst/>
            <a:ahLst/>
            <a:cxnLst/>
            <a:rect l="l" t="t" r="r" b="b"/>
            <a:pathLst>
              <a:path w="1529946" h="1555218">
                <a:moveTo>
                  <a:pt x="0" y="0"/>
                </a:moveTo>
                <a:lnTo>
                  <a:pt x="1529946" y="0"/>
                </a:lnTo>
                <a:lnTo>
                  <a:pt x="1529946" y="1555218"/>
                </a:lnTo>
                <a:lnTo>
                  <a:pt x="0" y="15552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353821" y="-1163888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353821" y="-237307"/>
            <a:ext cx="2136493" cy="2159519"/>
          </a:xfrm>
          <a:custGeom>
            <a:avLst/>
            <a:gdLst/>
            <a:ahLst/>
            <a:cxnLst/>
            <a:rect l="l" t="t" r="r" b="b"/>
            <a:pathLst>
              <a:path w="2136493" h="2159519">
                <a:moveTo>
                  <a:pt x="0" y="0"/>
                </a:moveTo>
                <a:lnTo>
                  <a:pt x="2136493" y="0"/>
                </a:lnTo>
                <a:lnTo>
                  <a:pt x="2136493" y="2159519"/>
                </a:lnTo>
                <a:lnTo>
                  <a:pt x="0" y="21595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701932" y="8425208"/>
            <a:ext cx="1586068" cy="2057400"/>
          </a:xfrm>
          <a:custGeom>
            <a:avLst/>
            <a:gdLst/>
            <a:ahLst/>
            <a:cxnLst/>
            <a:rect l="l" t="t" r="r" b="b"/>
            <a:pathLst>
              <a:path w="1586068" h="2057400">
                <a:moveTo>
                  <a:pt x="0" y="0"/>
                </a:moveTo>
                <a:lnTo>
                  <a:pt x="1586068" y="0"/>
                </a:lnTo>
                <a:lnTo>
                  <a:pt x="158606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562" y="8425208"/>
            <a:ext cx="1980277" cy="2135069"/>
          </a:xfrm>
          <a:custGeom>
            <a:avLst/>
            <a:gdLst/>
            <a:ahLst/>
            <a:cxnLst/>
            <a:rect l="l" t="t" r="r" b="b"/>
            <a:pathLst>
              <a:path w="1980277" h="2135069">
                <a:moveTo>
                  <a:pt x="0" y="0"/>
                </a:moveTo>
                <a:lnTo>
                  <a:pt x="1980276" y="0"/>
                </a:lnTo>
                <a:lnTo>
                  <a:pt x="1980276" y="2135070"/>
                </a:lnTo>
                <a:lnTo>
                  <a:pt x="0" y="21350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158453" y="7213833"/>
            <a:ext cx="1147810" cy="307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4A82EE"/>
                </a:solidFill>
                <a:latin typeface="Apricots"/>
                <a:ea typeface="Apricots"/>
                <a:cs typeface="Apricots"/>
                <a:sym typeface="Apricots"/>
              </a:rPr>
              <a:t>KESHAV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6754" y="547687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Contents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6" name="Freeform 6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587436">
            <a:off x="-1061005" y="-450701"/>
            <a:ext cx="3086100" cy="2700338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32223" y="113558"/>
                  </a:moveTo>
                  <a:cubicBezTo>
                    <a:pt x="-33680" y="222131"/>
                    <a:pt x="12749" y="327809"/>
                    <a:pt x="71096" y="383897"/>
                  </a:cubicBezTo>
                  <a:lnTo>
                    <a:pt x="412247" y="711200"/>
                  </a:lnTo>
                  <a:lnTo>
                    <a:pt x="746197" y="385067"/>
                  </a:lnTo>
                  <a:cubicBezTo>
                    <a:pt x="800465" y="324730"/>
                    <a:pt x="821266" y="260730"/>
                    <a:pt x="809713" y="189465"/>
                  </a:cubicBezTo>
                  <a:cubicBezTo>
                    <a:pt x="793755" y="90882"/>
                    <a:pt x="712517" y="14398"/>
                    <a:pt x="612162" y="3476"/>
                  </a:cubicBezTo>
                  <a:cubicBezTo>
                    <a:pt x="550612" y="-3151"/>
                    <a:pt x="491155" y="14267"/>
                    <a:pt x="444750" y="52829"/>
                  </a:cubicBezTo>
                  <a:cubicBezTo>
                    <a:pt x="432260" y="63204"/>
                    <a:pt x="421096" y="74804"/>
                    <a:pt x="411367" y="87411"/>
                  </a:cubicBezTo>
                  <a:cubicBezTo>
                    <a:pt x="399823" y="73056"/>
                    <a:pt x="386287" y="59925"/>
                    <a:pt x="370977" y="48288"/>
                  </a:cubicBezTo>
                  <a:cubicBezTo>
                    <a:pt x="317614" y="7733"/>
                    <a:pt x="249687" y="-8369"/>
                    <a:pt x="184440" y="4154"/>
                  </a:cubicBezTo>
                  <a:cubicBezTo>
                    <a:pt x="122643" y="16092"/>
                    <a:pt x="67173" y="55954"/>
                    <a:pt x="32223" y="113558"/>
                  </a:cubicBezTo>
                  <a:close/>
                </a:path>
              </a:pathLst>
            </a:custGeom>
            <a:solidFill>
              <a:srgbClr val="5170FF">
                <a:alpha val="9686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2700"/>
              <a:ext cx="660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601987">
            <a:off x="14942611" y="8839772"/>
            <a:ext cx="5895085" cy="2384269"/>
            <a:chOff x="0" y="0"/>
            <a:chExt cx="1318827" cy="533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8827" cy="533400"/>
            </a:xfrm>
            <a:custGeom>
              <a:avLst/>
              <a:gdLst/>
              <a:ahLst/>
              <a:cxnLst/>
              <a:rect l="l" t="t" r="r" b="b"/>
              <a:pathLst>
                <a:path w="1318827" h="533400">
                  <a:moveTo>
                    <a:pt x="748801" y="0"/>
                  </a:moveTo>
                  <a:cubicBezTo>
                    <a:pt x="763267" y="0"/>
                    <a:pt x="777820" y="0"/>
                    <a:pt x="792257" y="0"/>
                  </a:cubicBezTo>
                  <a:cubicBezTo>
                    <a:pt x="907359" y="8909"/>
                    <a:pt x="979293" y="38564"/>
                    <a:pt x="1012058" y="87090"/>
                  </a:cubicBezTo>
                  <a:cubicBezTo>
                    <a:pt x="1203953" y="80618"/>
                    <a:pt x="1334016" y="172373"/>
                    <a:pt x="1258446" y="262426"/>
                  </a:cubicBezTo>
                  <a:cubicBezTo>
                    <a:pt x="1286720" y="281349"/>
                    <a:pt x="1310308" y="302517"/>
                    <a:pt x="1318827" y="330926"/>
                  </a:cubicBezTo>
                  <a:cubicBezTo>
                    <a:pt x="1318827" y="339065"/>
                    <a:pt x="1318827" y="347184"/>
                    <a:pt x="1318827" y="355321"/>
                  </a:cubicBezTo>
                  <a:cubicBezTo>
                    <a:pt x="1293440" y="427627"/>
                    <a:pt x="1184198" y="476486"/>
                    <a:pt x="1004852" y="463333"/>
                  </a:cubicBezTo>
                  <a:cubicBezTo>
                    <a:pt x="958707" y="500459"/>
                    <a:pt x="876598" y="537638"/>
                    <a:pt x="748828" y="533008"/>
                  </a:cubicBezTo>
                  <a:cubicBezTo>
                    <a:pt x="682786" y="530570"/>
                    <a:pt x="636841" y="516453"/>
                    <a:pt x="596615" y="499302"/>
                  </a:cubicBezTo>
                  <a:cubicBezTo>
                    <a:pt x="554245" y="513559"/>
                    <a:pt x="508358" y="524747"/>
                    <a:pt x="442059" y="524871"/>
                  </a:cubicBezTo>
                  <a:cubicBezTo>
                    <a:pt x="288673" y="525082"/>
                    <a:pt x="186064" y="470155"/>
                    <a:pt x="183576" y="394815"/>
                  </a:cubicBezTo>
                  <a:cubicBezTo>
                    <a:pt x="84969" y="377190"/>
                    <a:pt x="18183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20070" y="207816"/>
                    <a:pt x="83225" y="172776"/>
                    <a:pt x="188379" y="157922"/>
                  </a:cubicBezTo>
                  <a:cubicBezTo>
                    <a:pt x="182061" y="63818"/>
                    <a:pt x="392398" y="5016"/>
                    <a:pt x="565196" y="46474"/>
                  </a:cubicBezTo>
                  <a:cubicBezTo>
                    <a:pt x="606337" y="25973"/>
                    <a:pt x="664545" y="3613"/>
                    <a:pt x="748801" y="0"/>
                  </a:cubicBezTo>
                  <a:close/>
                </a:path>
              </a:pathLst>
            </a:custGeom>
            <a:solidFill>
              <a:srgbClr val="5170FF">
                <a:alpha val="8274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61820" y="50800"/>
              <a:ext cx="1195187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13255" y="308610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50373" y="2393157"/>
            <a:ext cx="7541320" cy="661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Literature Review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</a:p>
          <a:p>
            <a:pPr marL="1079509" lvl="1" indent="-539754" algn="l">
              <a:lnSpc>
                <a:spcPts val="7550"/>
              </a:lnSpc>
              <a:buFont typeface="Arial"/>
              <a:buChar char="•"/>
            </a:pPr>
            <a:r>
              <a:rPr lang="en-US" sz="5000" spc="41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9495" y="1781482"/>
            <a:ext cx="2580316" cy="2580316"/>
          </a:xfrm>
          <a:custGeom>
            <a:avLst/>
            <a:gdLst/>
            <a:ahLst/>
            <a:cxnLst/>
            <a:rect l="l" t="t" r="r" b="b"/>
            <a:pathLst>
              <a:path w="2580316" h="2580316">
                <a:moveTo>
                  <a:pt x="0" y="0"/>
                </a:moveTo>
                <a:lnTo>
                  <a:pt x="2580316" y="0"/>
                </a:lnTo>
                <a:lnTo>
                  <a:pt x="2580316" y="2580315"/>
                </a:lnTo>
                <a:lnTo>
                  <a:pt x="0" y="258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9212" y="4908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Introduction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7" name="Freeform 7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-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34619" y="2316310"/>
            <a:ext cx="13104628" cy="682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56" lvl="1" indent="-388628" algn="l">
              <a:lnSpc>
                <a:spcPts val="5436"/>
              </a:lnSpc>
              <a:buFont typeface="Arial"/>
              <a:buChar char="•"/>
            </a:pPr>
            <a:r>
              <a:rPr lang="en-US" sz="3600" spc="29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Images often contain PII (faces, IDs, numbers, addresses).</a:t>
            </a:r>
          </a:p>
          <a:p>
            <a:pPr marL="777256" lvl="1" indent="-388628" algn="l">
              <a:lnSpc>
                <a:spcPts val="5436"/>
              </a:lnSpc>
              <a:buFont typeface="Arial"/>
              <a:buChar char="•"/>
            </a:pPr>
            <a:r>
              <a:rPr lang="en-US" sz="3600" spc="29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Manual blurring is slow, inconsistent and not scalable.</a:t>
            </a:r>
          </a:p>
          <a:p>
            <a:pPr marL="777256" lvl="1" indent="-388628" algn="l">
              <a:lnSpc>
                <a:spcPts val="5436"/>
              </a:lnSpc>
              <a:buFont typeface="Arial"/>
              <a:buChar char="•"/>
            </a:pPr>
            <a:r>
              <a:rPr lang="en-US" sz="3600" spc="29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Aim: build an AI-powered adaptive anonymizer that automatically detects sensitive regions.</a:t>
            </a:r>
          </a:p>
          <a:p>
            <a:pPr marL="777256" lvl="1" indent="-388628" algn="l">
              <a:lnSpc>
                <a:spcPts val="5436"/>
              </a:lnSpc>
              <a:buFont typeface="Arial"/>
              <a:buChar char="•"/>
            </a:pPr>
            <a:r>
              <a:rPr lang="en-US" sz="3600" spc="29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Model decides the best masking method: Blur, Pixelate or Black-box.</a:t>
            </a:r>
          </a:p>
          <a:p>
            <a:pPr marL="777256" lvl="1" indent="-388628" algn="l">
              <a:lnSpc>
                <a:spcPts val="5436"/>
              </a:lnSpc>
              <a:buFont typeface="Arial"/>
              <a:buChar char="•"/>
            </a:pPr>
            <a:r>
              <a:rPr lang="en-US" sz="3600" spc="29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System works across faces, documents, Aadhaar, and license plates.</a:t>
            </a:r>
          </a:p>
        </p:txBody>
      </p:sp>
      <p:sp>
        <p:nvSpPr>
          <p:cNvPr id="9" name="Freeform 9"/>
          <p:cNvSpPr/>
          <p:nvPr/>
        </p:nvSpPr>
        <p:spPr>
          <a:xfrm>
            <a:off x="-1852520" y="-2057400"/>
            <a:ext cx="4207579" cy="4114800"/>
          </a:xfrm>
          <a:custGeom>
            <a:avLst/>
            <a:gdLst/>
            <a:ahLst/>
            <a:cxnLst/>
            <a:rect l="l" t="t" r="r" b="b"/>
            <a:pathLst>
              <a:path w="4207579" h="4114800">
                <a:moveTo>
                  <a:pt x="0" y="0"/>
                </a:moveTo>
                <a:lnTo>
                  <a:pt x="4207580" y="0"/>
                </a:lnTo>
                <a:lnTo>
                  <a:pt x="4207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59079" y="8358079"/>
            <a:ext cx="1928921" cy="1928921"/>
          </a:xfrm>
          <a:custGeom>
            <a:avLst/>
            <a:gdLst/>
            <a:ahLst/>
            <a:cxnLst/>
            <a:rect l="l" t="t" r="r" b="b"/>
            <a:pathLst>
              <a:path w="1928921" h="1928921">
                <a:moveTo>
                  <a:pt x="0" y="0"/>
                </a:moveTo>
                <a:lnTo>
                  <a:pt x="1928921" y="0"/>
                </a:lnTo>
                <a:lnTo>
                  <a:pt x="1928921" y="1928921"/>
                </a:lnTo>
                <a:lnTo>
                  <a:pt x="0" y="1928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490888"/>
            <a:ext cx="15773400" cy="1988344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Literature Review </a:t>
              </a: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5875" y="2573107"/>
          <a:ext cx="15716250" cy="6537189"/>
        </p:xfrm>
        <a:graphic>
          <a:graphicData uri="http://schemas.openxmlformats.org/drawingml/2006/table">
            <a:tbl>
              <a:tblPr/>
              <a:tblGrid>
                <a:gridCol w="31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5237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Sr.no.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Title &amp; Authors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Dataset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Work Done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b="1">
                          <a:solidFill>
                            <a:srgbClr val="FFFFFF"/>
                          </a:solidFill>
                          <a:latin typeface="Aptos Bold"/>
                          <a:ea typeface="Aptos Bold"/>
                          <a:cs typeface="Aptos Bold"/>
                          <a:sym typeface="Aptos Bold"/>
                        </a:rPr>
                        <a:t>Limitation/ Future work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1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9019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1.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Q. Sun et al., Head Inpainting (CVPR 2018)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CelebA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Face anonymization using GANs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Heavy, face-only, needs faster models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876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2.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C. Clausner et al., </a:t>
                      </a:r>
                      <a:r>
                        <a:rPr lang="en-US" sz="1999" i="1">
                          <a:solidFill>
                            <a:srgbClr val="000000"/>
                          </a:solidFill>
                          <a:latin typeface="Arimo Italics"/>
                          <a:ea typeface="Arimo Italics"/>
                          <a:cs typeface="Arimo Italics"/>
                          <a:sym typeface="Arimo Italics"/>
                        </a:rPr>
                        <a:t>ICDAR Text Reading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(2019)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ICDAR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Text detection &amp; OCR benchmarking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anonymization; combine with privacy tools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9019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3.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S. Montazzolli et al., </a:t>
                      </a:r>
                      <a:r>
                        <a:rPr lang="en-US" sz="1999" i="1">
                          <a:solidFill>
                            <a:srgbClr val="000000"/>
                          </a:solidFill>
                          <a:latin typeface="Arimo Italics"/>
                          <a:ea typeface="Arimo Italics"/>
                          <a:cs typeface="Arimo Italics"/>
                          <a:sym typeface="Arimo Italics"/>
                        </a:rPr>
                        <a:t>LP Detection via CNN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(2020)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License Plates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Real-time license plate detection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to vehicles; expand to general PII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9019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4.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M. Tan &amp; Q. Le, EfficientNet (ICML 2019)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ImageNet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High-efficiency CNN architecture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Requires fine-tuning for specific tasks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019">
                <a:tc>
                  <a:txBody>
                    <a:bodyPr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Aptos"/>
                          <a:ea typeface="Aptos"/>
                          <a:cs typeface="Aptos"/>
                          <a:sym typeface="Aptos"/>
                        </a:rPr>
                        <a:t>5. 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R. Shokri et al., Privacy Attacks on ML (2017)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ML Benchmarks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Shows privacy risks in ML models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 visual PII focus; add image anonymization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7" name="Freeform 7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7889" y="490889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Workflow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6" name="Freeform 6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3364917" y="2929731"/>
            <a:ext cx="5122385" cy="7140736"/>
          </a:xfrm>
          <a:custGeom>
            <a:avLst/>
            <a:gdLst/>
            <a:ahLst/>
            <a:cxnLst/>
            <a:rect l="l" t="t" r="r" b="b"/>
            <a:pathLst>
              <a:path w="5122385" h="7140736">
                <a:moveTo>
                  <a:pt x="0" y="0"/>
                </a:moveTo>
                <a:lnTo>
                  <a:pt x="5122385" y="0"/>
                </a:lnTo>
                <a:lnTo>
                  <a:pt x="5122385" y="7140735"/>
                </a:lnTo>
                <a:lnTo>
                  <a:pt x="0" y="7140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0063" y="2559710"/>
            <a:ext cx="13687879" cy="575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Recursive dataset collection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Face detection using Mediapipe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Text detection using EasyOCR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Region cropping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Automatic labeling (heuristics)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EfficientNetB0 training (3-class classifier)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Mask application during inference (Blur/Pixel/Black)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Batch anonymization + saving 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-2142098" y="-2165717"/>
            <a:ext cx="5021316" cy="3650778"/>
          </a:xfrm>
          <a:custGeom>
            <a:avLst/>
            <a:gdLst/>
            <a:ahLst/>
            <a:cxnLst/>
            <a:rect l="l" t="t" r="r" b="b"/>
            <a:pathLst>
              <a:path w="5021316" h="3650778">
                <a:moveTo>
                  <a:pt x="0" y="0"/>
                </a:moveTo>
                <a:lnTo>
                  <a:pt x="5021316" y="0"/>
                </a:lnTo>
                <a:lnTo>
                  <a:pt x="5021316" y="3650778"/>
                </a:lnTo>
                <a:lnTo>
                  <a:pt x="0" y="3650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21031200" cy="25844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Dataset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6" name="Freeform 6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49395" y="2191769"/>
            <a:ext cx="12305606" cy="655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</a:pPr>
            <a:r>
              <a:rPr lang="en-US" sz="4000" spc="332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Four datasets used: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CelebA: large-scale face dataset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USA Driver License dataset: synthetic IDs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License Plate Dataset: vehicle LPs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Aadhaar card dataset: synthetic text-heavy IDs</a:t>
            </a:r>
          </a:p>
          <a:p>
            <a:pPr algn="l">
              <a:lnSpc>
                <a:spcPts val="6040"/>
              </a:lnSpc>
            </a:pPr>
            <a:r>
              <a:rPr lang="en-US" sz="4000" spc="332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Dataset Prep: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Recursive crawling for deep folder structures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Region extraction using face + text detection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Cropped images labeled into 3 classes</a:t>
            </a:r>
          </a:p>
        </p:txBody>
      </p:sp>
      <p:grpSp>
        <p:nvGrpSpPr>
          <p:cNvPr id="8" name="Group 8"/>
          <p:cNvGrpSpPr/>
          <p:nvPr/>
        </p:nvGrpSpPr>
        <p:grpSpPr>
          <a:xfrm rot="-8233647">
            <a:off x="16104869" y="8696588"/>
            <a:ext cx="3086100" cy="2121694"/>
            <a:chOff x="0" y="0"/>
            <a:chExt cx="609600" cy="41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9600" cy="419100"/>
            </a:xfrm>
            <a:custGeom>
              <a:avLst/>
              <a:gdLst/>
              <a:ahLst/>
              <a:cxnLst/>
              <a:rect l="l" t="t" r="r" b="b"/>
              <a:pathLst>
                <a:path w="609600" h="419100">
                  <a:moveTo>
                    <a:pt x="47037" y="0"/>
                  </a:moveTo>
                  <a:lnTo>
                    <a:pt x="397565" y="0"/>
                  </a:lnTo>
                  <a:cubicBezTo>
                    <a:pt x="514669" y="0"/>
                    <a:pt x="609600" y="93819"/>
                    <a:pt x="609600" y="209550"/>
                  </a:cubicBezTo>
                  <a:cubicBezTo>
                    <a:pt x="609600" y="325281"/>
                    <a:pt x="514669" y="419100"/>
                    <a:pt x="397565" y="419100"/>
                  </a:cubicBezTo>
                  <a:lnTo>
                    <a:pt x="47037" y="419100"/>
                  </a:lnTo>
                  <a:cubicBezTo>
                    <a:pt x="34562" y="419100"/>
                    <a:pt x="22598" y="414144"/>
                    <a:pt x="13777" y="405323"/>
                  </a:cubicBezTo>
                  <a:cubicBezTo>
                    <a:pt x="4956" y="396502"/>
                    <a:pt x="0" y="384538"/>
                    <a:pt x="0" y="372063"/>
                  </a:cubicBezTo>
                  <a:lnTo>
                    <a:pt x="0" y="47037"/>
                  </a:lnTo>
                  <a:cubicBezTo>
                    <a:pt x="0" y="34562"/>
                    <a:pt x="4956" y="22598"/>
                    <a:pt x="13777" y="13777"/>
                  </a:cubicBezTo>
                  <a:cubicBezTo>
                    <a:pt x="22598" y="4956"/>
                    <a:pt x="34562" y="0"/>
                    <a:pt x="47037" y="0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5400" y="-38100"/>
              <a:ext cx="381000" cy="457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36419" y="8917235"/>
            <a:ext cx="682130" cy="6821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9615644">
            <a:off x="-701824" y="9184821"/>
            <a:ext cx="5772296" cy="2204357"/>
            <a:chOff x="0" y="0"/>
            <a:chExt cx="1163961" cy="444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3961" cy="444500"/>
            </a:xfrm>
            <a:custGeom>
              <a:avLst/>
              <a:gdLst/>
              <a:ahLst/>
              <a:cxnLst/>
              <a:rect l="l" t="t" r="r" b="b"/>
              <a:pathLst>
                <a:path w="1163961" h="444500">
                  <a:moveTo>
                    <a:pt x="1138289" y="0"/>
                  </a:moveTo>
                  <a:lnTo>
                    <a:pt x="25672" y="0"/>
                  </a:lnTo>
                  <a:cubicBezTo>
                    <a:pt x="18863" y="0"/>
                    <a:pt x="12333" y="2705"/>
                    <a:pt x="7519" y="7519"/>
                  </a:cubicBezTo>
                  <a:cubicBezTo>
                    <a:pt x="2705" y="12333"/>
                    <a:pt x="0" y="18863"/>
                    <a:pt x="0" y="25672"/>
                  </a:cubicBezTo>
                  <a:lnTo>
                    <a:pt x="0" y="398743"/>
                  </a:lnTo>
                  <a:cubicBezTo>
                    <a:pt x="61913" y="433272"/>
                    <a:pt x="260034" y="481613"/>
                    <a:pt x="557214" y="398743"/>
                  </a:cubicBezTo>
                  <a:cubicBezTo>
                    <a:pt x="854397" y="315872"/>
                    <a:pt x="1085539" y="364213"/>
                    <a:pt x="1163961" y="398743"/>
                  </a:cubicBezTo>
                  <a:lnTo>
                    <a:pt x="1163961" y="25672"/>
                  </a:lnTo>
                  <a:cubicBezTo>
                    <a:pt x="1163961" y="11494"/>
                    <a:pt x="1152467" y="0"/>
                    <a:pt x="1138289" y="0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63961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313172" y="3413309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3" name="Freeform 3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35805"/>
            <a:ext cx="10477500" cy="1048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58"/>
              </a:lnSpc>
              <a:spcBef>
                <a:spcPct val="0"/>
              </a:spcBef>
            </a:pPr>
            <a:r>
              <a:rPr lang="en-US" sz="5800" spc="481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Model (EfficientNet-B0)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9121" y="2932304"/>
            <a:ext cx="13868102" cy="430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Lightweight yet powerful CNN architecture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Input: 224×224 region crop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Output: { Blur (0), Pixelate (1), Black-box (2) }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Pretrained weights on ImageNet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Fine-tuned using custom dataset</a:t>
            </a:r>
          </a:p>
          <a:p>
            <a:pPr marL="820435" lvl="1" indent="-410218" algn="l">
              <a:lnSpc>
                <a:spcPts val="5738"/>
              </a:lnSpc>
              <a:buFont typeface="Arial"/>
              <a:buChar char="•"/>
            </a:pPr>
            <a:r>
              <a:rPr lang="en-US" sz="3800" spc="31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Normalization and augmentation used for robustness</a:t>
            </a:r>
          </a:p>
        </p:txBody>
      </p:sp>
      <p:grpSp>
        <p:nvGrpSpPr>
          <p:cNvPr id="6" name="Group 6"/>
          <p:cNvGrpSpPr/>
          <p:nvPr/>
        </p:nvGrpSpPr>
        <p:grpSpPr>
          <a:xfrm rot="4547722">
            <a:off x="16775553" y="7653867"/>
            <a:ext cx="3024895" cy="3024895"/>
            <a:chOff x="0" y="0"/>
            <a:chExt cx="622300" cy="622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>
                  <a:moveTo>
                    <a:pt x="186690" y="0"/>
                  </a:moveTo>
                  <a:cubicBezTo>
                    <a:pt x="426720" y="0"/>
                    <a:pt x="622300" y="195580"/>
                    <a:pt x="622300" y="435610"/>
                  </a:cubicBezTo>
                  <a:lnTo>
                    <a:pt x="622300" y="622300"/>
                  </a:lnTo>
                  <a:lnTo>
                    <a:pt x="435610" y="622300"/>
                  </a:lnTo>
                  <a:cubicBezTo>
                    <a:pt x="195580" y="622300"/>
                    <a:pt x="0" y="426720"/>
                    <a:pt x="0" y="186690"/>
                  </a:cubicBezTo>
                  <a:lnTo>
                    <a:pt x="0" y="0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4450" y="-31750"/>
              <a:ext cx="5334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1699373" y="-57989"/>
            <a:ext cx="1889449" cy="3086100"/>
            <a:chOff x="0" y="0"/>
            <a:chExt cx="381000" cy="622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0" cy="622300"/>
            </a:xfrm>
            <a:custGeom>
              <a:avLst/>
              <a:gdLst/>
              <a:ahLst/>
              <a:cxnLst/>
              <a:rect l="l" t="t" r="r" b="b"/>
              <a:pathLst>
                <a:path w="381000" h="622300">
                  <a:moveTo>
                    <a:pt x="381000" y="49530"/>
                  </a:moveTo>
                  <a:lnTo>
                    <a:pt x="381000" y="453390"/>
                  </a:lnTo>
                  <a:lnTo>
                    <a:pt x="190500" y="622300"/>
                  </a:lnTo>
                  <a:lnTo>
                    <a:pt x="0" y="45339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2860"/>
                    <a:pt x="381000" y="49530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000" cy="48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7432015"/>
            <a:ext cx="2854985" cy="2854985"/>
          </a:xfrm>
          <a:custGeom>
            <a:avLst/>
            <a:gdLst/>
            <a:ahLst/>
            <a:cxnLst/>
            <a:rect l="l" t="t" r="r" b="b"/>
            <a:pathLst>
              <a:path w="2854985" h="2854985">
                <a:moveTo>
                  <a:pt x="0" y="0"/>
                </a:moveTo>
                <a:lnTo>
                  <a:pt x="2854985" y="0"/>
                </a:lnTo>
                <a:lnTo>
                  <a:pt x="2854985" y="2854985"/>
                </a:lnTo>
                <a:lnTo>
                  <a:pt x="0" y="2854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6542" y="1178631"/>
            <a:ext cx="7033058" cy="1027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1"/>
              </a:lnSpc>
              <a:spcBef>
                <a:spcPct val="0"/>
              </a:spcBef>
            </a:pPr>
            <a:r>
              <a:rPr lang="en-US" sz="6051" spc="12" dirty="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TRAINING SETUP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674633" y="986313"/>
            <a:ext cx="2986618" cy="997496"/>
            <a:chOff x="0" y="0"/>
            <a:chExt cx="3982158" cy="1329994"/>
          </a:xfrm>
        </p:grpSpPr>
        <p:sp>
          <p:nvSpPr>
            <p:cNvPr id="4" name="Freeform 4" descr="A blue and red text on a black background  AI-generated content may be incorrect."/>
            <p:cNvSpPr/>
            <p:nvPr/>
          </p:nvSpPr>
          <p:spPr>
            <a:xfrm>
              <a:off x="0" y="0"/>
              <a:ext cx="3982212" cy="1329944"/>
            </a:xfrm>
            <a:custGeom>
              <a:avLst/>
              <a:gdLst/>
              <a:ahLst/>
              <a:cxnLst/>
              <a:rect l="l" t="t" r="r" b="b"/>
              <a:pathLst>
                <a:path w="3982212" h="1329944">
                  <a:moveTo>
                    <a:pt x="0" y="0"/>
                  </a:moveTo>
                  <a:lnTo>
                    <a:pt x="3982212" y="0"/>
                  </a:lnTo>
                  <a:lnTo>
                    <a:pt x="3982212" y="1329944"/>
                  </a:lnTo>
                  <a:lnTo>
                    <a:pt x="0" y="132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-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60886" y="2871401"/>
            <a:ext cx="13913546" cy="530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Framework: PyTorch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Optimizer: AdamW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Loss: Cross Entropy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Train/Val Split: 85/15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10 Epochs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GPU accelerated training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Best model saved as:</a:t>
            </a:r>
          </a:p>
          <a:p>
            <a:pPr marL="809908" lvl="1" indent="-404954" algn="l">
              <a:lnSpc>
                <a:spcPts val="5251"/>
              </a:lnSpc>
              <a:buFont typeface="Arial"/>
              <a:buChar char="•"/>
            </a:pPr>
            <a:r>
              <a:rPr lang="en-US" sz="3751" spc="7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efficientnet_adaptive_masker_final.pth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4962403" y="2612400"/>
            <a:ext cx="1224058" cy="1008048"/>
            <a:chOff x="0" y="0"/>
            <a:chExt cx="647700" cy="533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4A82EE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0650" y="127000"/>
              <a:ext cx="52705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4692579" y="4338171"/>
            <a:ext cx="1763706" cy="1452463"/>
            <a:chOff x="0" y="0"/>
            <a:chExt cx="647700" cy="533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4A82EE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0650" y="127000"/>
              <a:ext cx="52705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4470587" y="6597580"/>
            <a:ext cx="2207689" cy="1818097"/>
            <a:chOff x="0" y="0"/>
            <a:chExt cx="647700" cy="533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4A82E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0650" y="127000"/>
              <a:ext cx="527050" cy="241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224372">
            <a:off x="-1748918" y="-2205595"/>
            <a:ext cx="5021316" cy="3650778"/>
          </a:xfrm>
          <a:custGeom>
            <a:avLst/>
            <a:gdLst/>
            <a:ahLst/>
            <a:cxnLst/>
            <a:rect l="l" t="t" r="r" b="b"/>
            <a:pathLst>
              <a:path w="5021316" h="3650778">
                <a:moveTo>
                  <a:pt x="0" y="0"/>
                </a:moveTo>
                <a:lnTo>
                  <a:pt x="5021316" y="0"/>
                </a:lnTo>
                <a:lnTo>
                  <a:pt x="5021316" y="3650778"/>
                </a:lnTo>
                <a:lnTo>
                  <a:pt x="0" y="365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7573" y="8457173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A9499-8206-AA18-28A4-90414C9E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49" y="3009900"/>
            <a:ext cx="12115800" cy="3873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44A60-7F03-774D-4017-4CFB8147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6552720"/>
            <a:ext cx="11288486" cy="3734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8F4A8-835C-3DD4-E20E-6B1E4369C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" y="-9797"/>
            <a:ext cx="9242945" cy="3172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EFAC9-9E23-6A98-9620-D1A3A9D25B05}"/>
              </a:ext>
            </a:extLst>
          </p:cNvPr>
          <p:cNvSpPr txBox="1"/>
          <p:nvPr/>
        </p:nvSpPr>
        <p:spPr>
          <a:xfrm>
            <a:off x="9982200" y="1206919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Face privacy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C0A83-6C6E-C906-B6A7-4F3CB6EAEB82}"/>
              </a:ext>
            </a:extLst>
          </p:cNvPr>
          <p:cNvSpPr txBox="1"/>
          <p:nvPr/>
        </p:nvSpPr>
        <p:spPr>
          <a:xfrm>
            <a:off x="914400" y="4762055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Car numbers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86D7-94A5-A0C8-D514-2C0363F4BE7F}"/>
              </a:ext>
            </a:extLst>
          </p:cNvPr>
          <p:cNvSpPr txBox="1"/>
          <p:nvPr/>
        </p:nvSpPr>
        <p:spPr>
          <a:xfrm>
            <a:off x="12039600" y="8031273"/>
            <a:ext cx="563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Ids </a:t>
            </a:r>
            <a:r>
              <a:rPr lang="en-IN" sz="4400" dirty="0" err="1"/>
              <a:t>infos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4897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591</Words>
  <Application>Microsoft Office PowerPoint</Application>
  <PresentationFormat>Custom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Arimo Italics</vt:lpstr>
      <vt:lpstr>Canva Sans</vt:lpstr>
      <vt:lpstr>Montserrat Italics</vt:lpstr>
      <vt:lpstr>Montserrat</vt:lpstr>
      <vt:lpstr>Calibri</vt:lpstr>
      <vt:lpstr>Apricots</vt:lpstr>
      <vt:lpstr>Aptos</vt:lpstr>
      <vt:lpstr>Arimo</vt:lpstr>
      <vt:lpstr>Arial</vt:lpstr>
      <vt:lpstr>Aptos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IMD_project.pptx</dc:title>
  <cp:lastModifiedBy>KESHU ‎</cp:lastModifiedBy>
  <cp:revision>6</cp:revision>
  <dcterms:created xsi:type="dcterms:W3CDTF">2006-08-16T00:00:00Z</dcterms:created>
  <dcterms:modified xsi:type="dcterms:W3CDTF">2025-11-20T11:16:50Z</dcterms:modified>
  <dc:identifier>DAG5NQGoJd4</dc:identifier>
</cp:coreProperties>
</file>